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5"/>
  </p:notesMasterIdLst>
  <p:sldIdLst>
    <p:sldId id="256" r:id="rId5"/>
    <p:sldId id="354" r:id="rId6"/>
    <p:sldId id="352" r:id="rId7"/>
    <p:sldId id="351" r:id="rId8"/>
    <p:sldId id="338" r:id="rId9"/>
    <p:sldId id="330" r:id="rId10"/>
    <p:sldId id="331" r:id="rId11"/>
    <p:sldId id="332" r:id="rId12"/>
    <p:sldId id="326" r:id="rId13"/>
    <p:sldId id="353" r:id="rId14"/>
  </p:sldIdLst>
  <p:sldSz cx="9144000" cy="5143500" type="screen16x9"/>
  <p:notesSz cx="6858000" cy="9144000"/>
  <p:embeddedFontLst>
    <p:embeddedFont>
      <p:font typeface="Oswald" panose="020B0604020202020204" charset="0"/>
      <p:regular r:id="rId16"/>
      <p:bold r:id="rId17"/>
    </p:embeddedFont>
    <p:embeddedFont>
      <p:font typeface="Source Sans Pro" panose="020B050303040302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sey Badger" initials="KB" lastIdx="1" clrIdx="0">
    <p:extLst>
      <p:ext uri="{19B8F6BF-5375-455C-9EA6-DF929625EA0E}">
        <p15:presenceInfo xmlns:p15="http://schemas.microsoft.com/office/powerpoint/2012/main" userId="Kelsey Ba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00AAEF"/>
    <a:srgbClr val="3C78D8"/>
    <a:srgbClr val="83B400"/>
    <a:srgbClr val="00ADEF"/>
    <a:srgbClr val="FF9832"/>
    <a:srgbClr val="4472C4"/>
    <a:srgbClr val="00B050"/>
    <a:srgbClr val="ED9153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dger, Kelsey" userId="S::badger.60@osu.edu::dc8e4f3e-1dcb-462d-9da1-41d15c7b995e" providerId="AD" clId="Web-{5675B2C8-731E-D407-B873-B859C69360FB}"/>
  </pc:docChgLst>
  <pc:docChgLst>
    <pc:chgData name="Kelsey Badger" userId="dc8e4f3e-1dcb-462d-9da1-41d15c7b995e" providerId="ADAL" clId="{E562E035-03B1-42A6-947A-F19B1D1FB305}"/>
    <pc:docChg chg="modSld">
      <pc:chgData name="Kelsey Badger" userId="dc8e4f3e-1dcb-462d-9da1-41d15c7b995e" providerId="ADAL" clId="{E562E035-03B1-42A6-947A-F19B1D1FB305}" dt="2025-03-17T16:12:44.177" v="3" actId="20577"/>
      <pc:docMkLst>
        <pc:docMk/>
      </pc:docMkLst>
      <pc:sldChg chg="addSp modSp">
        <pc:chgData name="Kelsey Badger" userId="dc8e4f3e-1dcb-462d-9da1-41d15c7b995e" providerId="ADAL" clId="{E562E035-03B1-42A6-947A-F19B1D1FB305}" dt="2025-03-17T16:12:44.177" v="3" actId="20577"/>
        <pc:sldMkLst>
          <pc:docMk/>
          <pc:sldMk cId="0" sldId="256"/>
        </pc:sldMkLst>
        <pc:spChg chg="mod">
          <ac:chgData name="Kelsey Badger" userId="dc8e4f3e-1dcb-462d-9da1-41d15c7b995e" providerId="ADAL" clId="{E562E035-03B1-42A6-947A-F19B1D1FB305}" dt="2025-03-17T16:12:44.177" v="3" actId="20577"/>
          <ac:spMkLst>
            <pc:docMk/>
            <pc:sldMk cId="0" sldId="256"/>
            <ac:spMk id="4" creationId="{99B7A6E3-17F3-4EAD-ABA2-5020D29927C5}"/>
          </ac:spMkLst>
        </pc:spChg>
        <pc:spChg chg="mod">
          <ac:chgData name="Kelsey Badger" userId="dc8e4f3e-1dcb-462d-9da1-41d15c7b995e" providerId="ADAL" clId="{E562E035-03B1-42A6-947A-F19B1D1FB305}" dt="2025-03-17T16:12:31.457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E562E035-03B1-42A6-947A-F19B1D1FB305}" dt="2025-03-17T16:12:40.661" v="1"/>
          <ac:grpSpMkLst>
            <pc:docMk/>
            <pc:sldMk cId="0" sldId="256"/>
            <ac:grpSpMk id="3" creationId="{7DE3754A-B214-4F61-AA5A-CBF1E2EEE390}"/>
          </ac:grpSpMkLst>
        </pc:grpChg>
      </pc:sldChg>
    </pc:docChg>
  </pc:docChgLst>
  <pc:docChgLst>
    <pc:chgData name="Kelsey Badger" userId="dc8e4f3e-1dcb-462d-9da1-41d15c7b995e" providerId="ADAL" clId="{DBBEF499-5B8B-4CB3-9DAF-B3F251E8FBCF}"/>
  </pc:docChgLst>
  <pc:docChgLst>
    <pc:chgData name="Badger, Kelsey" userId="S::badger.60@osu.edu::dc8e4f3e-1dcb-462d-9da1-41d15c7b995e" providerId="AD" clId="Web-{A5FE5F0D-8693-8D8D-8DD3-039EB55689D3}"/>
  </pc:docChgLst>
  <pc:docChgLst>
    <pc:chgData name="Badger, Kelsey" userId="S::badger.60@osu.edu::dc8e4f3e-1dcb-462d-9da1-41d15c7b995e" providerId="AD" clId="Web-{BD5332BF-BB1E-C2A4-18CB-20AB5B2F490A}"/>
  </pc:docChgLst>
  <pc:docChgLst>
    <pc:chgData name="Badger, Kelsey" userId="S::badger.60@osu.edu::dc8e4f3e-1dcb-462d-9da1-41d15c7b995e" providerId="AD" clId="Web-{A9B993A4-A6DB-5A3C-227A-DF64613DB0FE}"/>
  </pc:docChgLst>
  <pc:docChgLst>
    <pc:chgData name="Badger, Kelsey" userId="S::badger.60@osu.edu::dc8e4f3e-1dcb-462d-9da1-41d15c7b995e" providerId="AD" clId="Web-{EECE938B-0533-B7CC-2E1A-6679877469E2}"/>
  </pc:docChgLst>
  <pc:docChgLst>
    <pc:chgData name="Badger, Kelsey" userId="S::badger.60@osu.edu::dc8e4f3e-1dcb-462d-9da1-41d15c7b995e" providerId="AD" clId="Web-{3590A4E2-21B2-382E-688D-3F79B514AF7F}"/>
    <pc:docChg chg="modSld">
      <pc:chgData name="Badger, Kelsey" userId="S::badger.60@osu.edu::dc8e4f3e-1dcb-462d-9da1-41d15c7b995e" providerId="AD" clId="Web-{3590A4E2-21B2-382E-688D-3F79B514AF7F}" dt="2025-01-12T19:41:17.838" v="1"/>
      <pc:docMkLst>
        <pc:docMk/>
      </pc:docMkLst>
      <pc:sldChg chg="modSp">
        <pc:chgData name="Badger, Kelsey" userId="S::badger.60@osu.edu::dc8e4f3e-1dcb-462d-9da1-41d15c7b995e" providerId="AD" clId="Web-{3590A4E2-21B2-382E-688D-3F79B514AF7F}" dt="2025-01-12T19:41:17.838" v="1"/>
        <pc:sldMkLst>
          <pc:docMk/>
          <pc:sldMk cId="2008483718" sldId="330"/>
        </pc:sldMkLst>
        <pc:graphicFrameChg chg="mod modGraphic">
          <ac:chgData name="Badger, Kelsey" userId="S::badger.60@osu.edu::dc8e4f3e-1dcb-462d-9da1-41d15c7b995e" providerId="AD" clId="Web-{3590A4E2-21B2-382E-688D-3F79B514AF7F}" dt="2025-01-12T19:41:17.838" v="1"/>
          <ac:graphicFrameMkLst>
            <pc:docMk/>
            <pc:sldMk cId="2008483718" sldId="330"/>
            <ac:graphicFrameMk id="6" creationId="{7802ACB4-7583-F223-88EE-BE0F86ADBF3A}"/>
          </ac:graphicFrameMkLst>
        </pc:graphicFrameChg>
      </pc:sldChg>
    </pc:docChg>
  </pc:docChgLst>
  <pc:docChgLst>
    <pc:chgData name="Badger, Kelsey" userId="S::badger.60@osu.edu::dc8e4f3e-1dcb-462d-9da1-41d15c7b995e" providerId="AD" clId="Web-{8B9A4AF4-0F6F-EBDA-1BD7-9E5EAF74049F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Select Air Pollution, PM2.5, and Asthma</a:t>
            </a:r>
          </a:p>
        </p:txBody>
      </p:sp>
    </p:spTree>
    <p:extLst>
      <p:ext uri="{BB962C8B-B14F-4D97-AF65-F5344CB8AC3E}">
        <p14:creationId xmlns:p14="http://schemas.microsoft.com/office/powerpoint/2010/main" val="184104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reenleafcommunities.org/the-many-benefits-of-community-gardens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571750"/>
            <a:ext cx="7994725" cy="19514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Data for Healthy Communities: Subsetting</a:t>
            </a:r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DE3754A-B214-4F61-AA5A-CBF1E2EEE390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99B7A6E3-17F3-4EAD-ABA2-5020D2992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6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C01C5EAA-709C-457E-B3FE-3FDCD1AA69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CBF02-D846-7FB2-6320-A0A1B642F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74650"/>
            <a:ext cx="6996600" cy="715800"/>
          </a:xfrm>
        </p:spPr>
        <p:txBody>
          <a:bodyPr/>
          <a:lstStyle/>
          <a:p>
            <a:r>
              <a:rPr lang="en-US"/>
              <a:t>Explore the EJI: Ranking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ED0AA-2A29-2ED7-A1FA-DE0D5F4F5F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C87688-00F7-4F1A-E393-F0757AF9A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1" y="171450"/>
            <a:ext cx="1771650" cy="12670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862211-EBF7-8D61-C03E-F89FE3471912}"/>
              </a:ext>
            </a:extLst>
          </p:cNvPr>
          <p:cNvSpPr txBox="1"/>
          <p:nvPr/>
        </p:nvSpPr>
        <p:spPr>
          <a:xfrm>
            <a:off x="285750" y="1828800"/>
            <a:ext cx="74866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Create a new sheet in your EJI Excel data file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Go to the smaller, or sub-</a:t>
            </a:r>
            <a:r>
              <a:rPr lang="en-US" err="1"/>
              <a:t>setted</a:t>
            </a:r>
            <a:r>
              <a:rPr lang="en-US"/>
              <a:t>, dataset that you created.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Use Filters to filter by the top 10 (5) of one of the variables in your sub-</a:t>
            </a:r>
            <a:r>
              <a:rPr lang="en-US" err="1"/>
              <a:t>setted</a:t>
            </a:r>
            <a:r>
              <a:rPr lang="en-US"/>
              <a:t> data set.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Copy those rows to your new sheet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Create a bar chart by selecting </a:t>
            </a:r>
            <a:r>
              <a:rPr lang="en-US" err="1"/>
              <a:t>Community_Name</a:t>
            </a:r>
            <a:r>
              <a:rPr lang="en-US"/>
              <a:t> and Your chosen variable</a:t>
            </a:r>
          </a:p>
        </p:txBody>
      </p:sp>
    </p:spTree>
    <p:extLst>
      <p:ext uri="{BB962C8B-B14F-4D97-AF65-F5344CB8AC3E}">
        <p14:creationId xmlns:p14="http://schemas.microsoft.com/office/powerpoint/2010/main" val="313759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09690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598394" y="1082488"/>
            <a:ext cx="6824382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err="1"/>
              <a:t>Subsetting</a:t>
            </a:r>
            <a:r>
              <a:rPr lang="en-US"/>
              <a:t> big datasets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Ranking in the EJI</a:t>
            </a:r>
          </a:p>
          <a:p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C277B-DD40-4401-93C8-BAC4641A7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0E46E-1638-4321-B92E-AFFE489B9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2949" y="1540175"/>
            <a:ext cx="7813825" cy="1922100"/>
          </a:xfrm>
        </p:spPr>
        <p:txBody>
          <a:bodyPr numCol="2"/>
          <a:lstStyle/>
          <a:p>
            <a:r>
              <a:rPr lang="en-US"/>
              <a:t>Group 1: </a:t>
            </a:r>
          </a:p>
          <a:p>
            <a:r>
              <a:rPr lang="en-US"/>
              <a:t>Group 2: </a:t>
            </a:r>
          </a:p>
          <a:p>
            <a:r>
              <a:rPr lang="en-US"/>
              <a:t>Group 3:</a:t>
            </a:r>
          </a:p>
          <a:p>
            <a:r>
              <a:rPr lang="en-US"/>
              <a:t>Group 4: </a:t>
            </a:r>
          </a:p>
          <a:p>
            <a:pPr marL="101600" indent="0">
              <a:buNone/>
            </a:pPr>
            <a:endParaRPr lang="en-US"/>
          </a:p>
          <a:p>
            <a:r>
              <a:rPr lang="en-US"/>
              <a:t>Group 5: </a:t>
            </a:r>
          </a:p>
          <a:p>
            <a:r>
              <a:rPr lang="en-US"/>
              <a:t>Group 6: </a:t>
            </a:r>
          </a:p>
          <a:p>
            <a:r>
              <a:rPr lang="en-US"/>
              <a:t>Group 7: </a:t>
            </a:r>
          </a:p>
          <a:p>
            <a:r>
              <a:rPr lang="en-US"/>
              <a:t>Group 8: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D1B123-B297-4DCC-87D0-8B83C8AE37C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9028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A0B94-09D4-4D1A-A1B2-9564A22D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 in 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E9455E-7647-4AF9-AEF0-D8DB746FC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Which indicators or indices of the EJI do you think are most important?</a:t>
            </a:r>
          </a:p>
          <a:p>
            <a:r>
              <a:rPr lang="en-US"/>
              <a:t>Which ones do you think can be improved through a community garden?</a:t>
            </a:r>
          </a:p>
          <a:p>
            <a:pPr marL="101600" indent="0">
              <a:buNone/>
            </a:pPr>
            <a:br>
              <a:rPr lang="en-US" sz="60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Reminders: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>
                <a:solidFill>
                  <a:schemeClr val="accent3">
                    <a:lumMod val="75000"/>
                  </a:schemeClr>
                </a:solidFill>
              </a:rPr>
              <a:t>An indicator </a:t>
            </a:r>
            <a:r>
              <a:rPr lang="en-US">
                <a:solidFill>
                  <a:schemeClr val="tx1"/>
                </a:solidFill>
              </a:rPr>
              <a:t>is something that can be counted or measured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>
                <a:solidFill>
                  <a:schemeClr val="accent3">
                    <a:lumMod val="75000"/>
                  </a:schemeClr>
                </a:solidFill>
              </a:rPr>
              <a:t>An index </a:t>
            </a:r>
            <a:r>
              <a:rPr lang="en-US">
                <a:solidFill>
                  <a:schemeClr val="tx1"/>
                </a:solidFill>
              </a:rPr>
              <a:t>is a combination of indicators represented by a single, new number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A2FCE4-1995-4C5A-96C5-281739BAD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1359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77C99-884B-7C14-E452-72F30217B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125284"/>
            <a:ext cx="6996600" cy="671509"/>
          </a:xfrm>
        </p:spPr>
        <p:txBody>
          <a:bodyPr/>
          <a:lstStyle/>
          <a:p>
            <a:r>
              <a:rPr lang="en-US"/>
              <a:t>Benefits of a Community Garden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B1A172-01C4-2BF0-809F-A6C469F589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5FC2F0-2FF0-4417-B2D7-B5E7815C47E4}"/>
              </a:ext>
            </a:extLst>
          </p:cNvPr>
          <p:cNvSpPr/>
          <p:nvPr/>
        </p:nvSpPr>
        <p:spPr>
          <a:xfrm>
            <a:off x="336923" y="2091003"/>
            <a:ext cx="968189" cy="9024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3CE36A-5347-444B-A569-EC58B490AA87}"/>
              </a:ext>
            </a:extLst>
          </p:cNvPr>
          <p:cNvSpPr txBox="1"/>
          <p:nvPr/>
        </p:nvSpPr>
        <p:spPr>
          <a:xfrm>
            <a:off x="1588444" y="994948"/>
            <a:ext cx="6685606" cy="95410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Get to know your neighbors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Low-cost/free food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Learn new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Decrease vacant lots and empty buildings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EDBAD6-CAD2-492D-9E31-EB6E75176176}"/>
              </a:ext>
            </a:extLst>
          </p:cNvPr>
          <p:cNvSpPr/>
          <p:nvPr/>
        </p:nvSpPr>
        <p:spPr>
          <a:xfrm>
            <a:off x="336923" y="3135408"/>
            <a:ext cx="968189" cy="902457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827FC9-2A47-4D7C-B2EF-8404FDCCCF09}"/>
              </a:ext>
            </a:extLst>
          </p:cNvPr>
          <p:cNvSpPr/>
          <p:nvPr/>
        </p:nvSpPr>
        <p:spPr>
          <a:xfrm>
            <a:off x="336922" y="982232"/>
            <a:ext cx="968189" cy="90245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D3F3BF-A2AA-442D-99F8-2BA344E25BD3}"/>
              </a:ext>
            </a:extLst>
          </p:cNvPr>
          <p:cNvSpPr txBox="1"/>
          <p:nvPr/>
        </p:nvSpPr>
        <p:spPr>
          <a:xfrm>
            <a:off x="1586575" y="3125074"/>
            <a:ext cx="6685606" cy="95410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Physical activity through </a:t>
            </a:r>
            <a:br>
              <a:rPr lang="en-US"/>
            </a:br>
            <a:r>
              <a:rPr lang="en-US"/>
              <a:t>garden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Access to healthy food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Green space can improve mental health and relaxation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C470F0-05B8-4344-8406-2C98B00C8359}"/>
              </a:ext>
            </a:extLst>
          </p:cNvPr>
          <p:cNvSpPr txBox="1"/>
          <p:nvPr/>
        </p:nvSpPr>
        <p:spPr>
          <a:xfrm>
            <a:off x="1588444" y="2091003"/>
            <a:ext cx="6685606" cy="95410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Improve air and soil 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Increase biodiversity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Decrease pollution from food transport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Reduce waste through composting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A2851BA-628D-49F3-8C29-E2B7729C56F0}"/>
              </a:ext>
            </a:extLst>
          </p:cNvPr>
          <p:cNvSpPr/>
          <p:nvPr/>
        </p:nvSpPr>
        <p:spPr>
          <a:xfrm>
            <a:off x="1588444" y="982232"/>
            <a:ext cx="1677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358AD"/>
                </a:solidFill>
              </a:rPr>
              <a:t>Social/Economic: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5C5778-A409-45C1-89D1-2C6ED6870B4C}"/>
              </a:ext>
            </a:extLst>
          </p:cNvPr>
          <p:cNvSpPr/>
          <p:nvPr/>
        </p:nvSpPr>
        <p:spPr>
          <a:xfrm>
            <a:off x="1588444" y="2091003"/>
            <a:ext cx="1487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50"/>
                </a:solidFill>
              </a:rPr>
              <a:t>Environmental: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741697-C029-4239-A5C8-2200037FEE4D}"/>
              </a:ext>
            </a:extLst>
          </p:cNvPr>
          <p:cNvSpPr/>
          <p:nvPr/>
        </p:nvSpPr>
        <p:spPr>
          <a:xfrm>
            <a:off x="1586574" y="3093775"/>
            <a:ext cx="7906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Health: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42F9AF1-9B3A-44AF-BF6C-60E5ABAF117E}"/>
              </a:ext>
            </a:extLst>
          </p:cNvPr>
          <p:cNvSpPr/>
          <p:nvPr/>
        </p:nvSpPr>
        <p:spPr>
          <a:xfrm>
            <a:off x="4063627" y="4115825"/>
            <a:ext cx="52995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>
                <a:hlinkClick r:id="rId2"/>
              </a:rPr>
              <a:t>https://www.greenleafcommunities.org/the-many-benefits-of-community-gardens/</a:t>
            </a:r>
            <a:r>
              <a:rPr lang="en-US" sz="105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E51929-4C79-0736-BEBB-2BA5C084F9AB}"/>
              </a:ext>
            </a:extLst>
          </p:cNvPr>
          <p:cNvSpPr/>
          <p:nvPr/>
        </p:nvSpPr>
        <p:spPr>
          <a:xfrm>
            <a:off x="336922" y="970924"/>
            <a:ext cx="7935257" cy="9024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2EE00B-EAAF-A95B-6724-89DC31007240}"/>
              </a:ext>
            </a:extLst>
          </p:cNvPr>
          <p:cNvSpPr/>
          <p:nvPr/>
        </p:nvSpPr>
        <p:spPr>
          <a:xfrm>
            <a:off x="336922" y="2093332"/>
            <a:ext cx="7935258" cy="90245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2FEDCE-FAF1-6544-E819-AB14C53776AF}"/>
              </a:ext>
            </a:extLst>
          </p:cNvPr>
          <p:cNvSpPr/>
          <p:nvPr/>
        </p:nvSpPr>
        <p:spPr>
          <a:xfrm>
            <a:off x="336922" y="3130241"/>
            <a:ext cx="7935259" cy="90245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0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02535-F37F-5C63-6186-B8DDFCE5D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342900"/>
            <a:ext cx="6996600" cy="715800"/>
          </a:xfrm>
        </p:spPr>
        <p:txBody>
          <a:bodyPr/>
          <a:lstStyle/>
          <a:p>
            <a:r>
              <a:rPr lang="en-US"/>
              <a:t>Identify Your Indicators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43D905-20A3-A71B-DAF0-A0E9FE1EA7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02ACB4-7583-F223-88EE-BE0F86ADB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069746"/>
              </p:ext>
            </p:extLst>
          </p:nvPr>
        </p:nvGraphicFramePr>
        <p:xfrm>
          <a:off x="571500" y="1657350"/>
          <a:ext cx="7829552" cy="2066271"/>
        </p:xfrm>
        <a:graphic>
          <a:graphicData uri="http://schemas.openxmlformats.org/drawingml/2006/table">
            <a:tbl>
              <a:tblPr firstRow="1" bandRow="1">
                <a:tableStyleId>{891A1956-3D7E-41C0-9DF7-105A978C6925}</a:tableStyleId>
              </a:tblPr>
              <a:tblGrid>
                <a:gridCol w="1957388">
                  <a:extLst>
                    <a:ext uri="{9D8B030D-6E8A-4147-A177-3AD203B41FA5}">
                      <a16:colId xmlns:a16="http://schemas.microsoft.com/office/drawing/2014/main" val="3765969934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2455970906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977392348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67976548"/>
                    </a:ext>
                  </a:extLst>
                </a:gridCol>
              </a:tblGrid>
              <a:tr h="53492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Indicator/Index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Is it an Indicator or an Index?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Column Label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Definition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146238"/>
                  </a:ext>
                </a:extLst>
              </a:tr>
              <a:tr h="3828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996391"/>
                  </a:ext>
                </a:extLst>
              </a:tr>
              <a:tr h="3828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595792"/>
                  </a:ext>
                </a:extLst>
              </a:tr>
              <a:tr h="3828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250980"/>
                  </a:ext>
                </a:extLst>
              </a:tr>
              <a:tr h="3828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23155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9C8643F-C736-9F65-91E2-558350CEAEBA}"/>
              </a:ext>
            </a:extLst>
          </p:cNvPr>
          <p:cNvSpPr txBox="1"/>
          <p:nvPr/>
        </p:nvSpPr>
        <p:spPr>
          <a:xfrm>
            <a:off x="482566" y="3733424"/>
            <a:ext cx="833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Activity: Simply using a piece of paper, create the table above, and write down 2-4 indicators/indices that your team wants to look at for your project!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2D9885-6B7C-309F-8075-2EDBB61D2F73}"/>
              </a:ext>
            </a:extLst>
          </p:cNvPr>
          <p:cNvSpPr txBox="1"/>
          <p:nvPr/>
        </p:nvSpPr>
        <p:spPr>
          <a:xfrm>
            <a:off x="554691" y="1058700"/>
            <a:ext cx="78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Step 1: </a:t>
            </a:r>
            <a:r>
              <a:rPr lang="en-US"/>
              <a:t>Identify the indicators or indices that you think would be interesting to look at to make a recommendation on where to put a community garden.</a:t>
            </a:r>
          </a:p>
        </p:txBody>
      </p:sp>
    </p:spTree>
    <p:extLst>
      <p:ext uri="{BB962C8B-B14F-4D97-AF65-F5344CB8AC3E}">
        <p14:creationId xmlns:p14="http://schemas.microsoft.com/office/powerpoint/2010/main" val="20084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FFD09-F6AF-A9D6-BC90-C1375E1A2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88854"/>
            <a:ext cx="6996600" cy="715800"/>
          </a:xfrm>
        </p:spPr>
        <p:txBody>
          <a:bodyPr/>
          <a:lstStyle/>
          <a:p>
            <a:r>
              <a:rPr lang="en-US"/>
              <a:t>Simplify the EJI!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865DDC-72B0-F465-8BE5-C96BE61C86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3D5366-69D7-A015-E003-BC58CF4F29D2}"/>
              </a:ext>
            </a:extLst>
          </p:cNvPr>
          <p:cNvSpPr txBox="1"/>
          <p:nvPr/>
        </p:nvSpPr>
        <p:spPr>
          <a:xfrm>
            <a:off x="228600" y="879277"/>
            <a:ext cx="2686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Let’s go from this: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1B9DA2-6E96-7BCB-8992-8D95C0F89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95801"/>
            <a:ext cx="3429000" cy="18564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C08478-186A-153E-06FD-2102F711B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450" y="1675630"/>
            <a:ext cx="1875966" cy="2601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F73D82-3B9F-C409-69F9-F2C621088282}"/>
              </a:ext>
            </a:extLst>
          </p:cNvPr>
          <p:cNvSpPr txBox="1"/>
          <p:nvPr/>
        </p:nvSpPr>
        <p:spPr>
          <a:xfrm>
            <a:off x="5772150" y="780227"/>
            <a:ext cx="2686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To this!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0B0BB7C-F258-9FF5-29C8-8A4FA5DCB398}"/>
              </a:ext>
            </a:extLst>
          </p:cNvPr>
          <p:cNvSpPr/>
          <p:nvPr/>
        </p:nvSpPr>
        <p:spPr>
          <a:xfrm>
            <a:off x="4171952" y="2421814"/>
            <a:ext cx="131445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A978D5-DCF2-AD2A-4399-15F78015A5CE}"/>
              </a:ext>
            </a:extLst>
          </p:cNvPr>
          <p:cNvSpPr txBox="1"/>
          <p:nvPr/>
        </p:nvSpPr>
        <p:spPr>
          <a:xfrm>
            <a:off x="228600" y="3763030"/>
            <a:ext cx="5372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You don’t need all the data! You just want the data that you have identified in your first step.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6116E5-3A60-FC1A-7211-33EEDC0932B3}"/>
              </a:ext>
            </a:extLst>
          </p:cNvPr>
          <p:cNvSpPr txBox="1"/>
          <p:nvPr/>
        </p:nvSpPr>
        <p:spPr>
          <a:xfrm>
            <a:off x="342900" y="1314450"/>
            <a:ext cx="257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C000"/>
                </a:solidFill>
              </a:rPr>
              <a:t>54</a:t>
            </a:r>
            <a:r>
              <a:rPr lang="en-US"/>
              <a:t> columns of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6AC9C1-373C-757C-D94D-51474043D519}"/>
              </a:ext>
            </a:extLst>
          </p:cNvPr>
          <p:cNvSpPr txBox="1"/>
          <p:nvPr/>
        </p:nvSpPr>
        <p:spPr>
          <a:xfrm>
            <a:off x="5886450" y="1238364"/>
            <a:ext cx="257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92D050"/>
                </a:solidFill>
              </a:rPr>
              <a:t>8</a:t>
            </a:r>
            <a:r>
              <a:rPr lang="en-US"/>
              <a:t> columns of data</a:t>
            </a:r>
          </a:p>
        </p:txBody>
      </p:sp>
    </p:spTree>
    <p:extLst>
      <p:ext uri="{BB962C8B-B14F-4D97-AF65-F5344CB8AC3E}">
        <p14:creationId xmlns:p14="http://schemas.microsoft.com/office/powerpoint/2010/main" val="2036474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D6EA4-B3F3-0190-DE76-CCBBC1592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285750"/>
            <a:ext cx="6996600" cy="715800"/>
          </a:xfrm>
        </p:spPr>
        <p:txBody>
          <a:bodyPr/>
          <a:lstStyle/>
          <a:p>
            <a:r>
              <a:rPr lang="en-US"/>
              <a:t>Simplify the EJI: Subsetting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446CCA-4ECC-FEB4-4B70-CDB1BA85BF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44E790-0D9E-998F-4FD0-06A2EF228B8C}"/>
              </a:ext>
            </a:extLst>
          </p:cNvPr>
          <p:cNvSpPr txBox="1"/>
          <p:nvPr/>
        </p:nvSpPr>
        <p:spPr>
          <a:xfrm>
            <a:off x="628650" y="1200150"/>
            <a:ext cx="7441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Create a New Sheet in the EJI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Copy the Tract, Community Name, County, State, and Total Population columns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Copy your chosen indicators and indices</a:t>
            </a:r>
          </a:p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9ADBB8-62D3-A7D1-02BB-263D96E021DF}"/>
              </a:ext>
            </a:extLst>
          </p:cNvPr>
          <p:cNvSpPr txBox="1"/>
          <p:nvPr/>
        </p:nvSpPr>
        <p:spPr>
          <a:xfrm>
            <a:off x="571500" y="2857500"/>
            <a:ext cx="78867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 your new sheet, in addition to the five identifier columns (Tract, Community Name, County, State, and Total Population) you should have an additional 2-4 columns of data for a total of 7-9 columns: that’s not so bad!</a:t>
            </a:r>
          </a:p>
          <a:p>
            <a:endParaRPr lang="en-US"/>
          </a:p>
          <a:p>
            <a:r>
              <a:rPr lang="en-US"/>
              <a:t>This is known as “sub-setting” your data, and it is much easier to work with than the full data set!</a:t>
            </a:r>
          </a:p>
        </p:txBody>
      </p:sp>
    </p:spTree>
    <p:extLst>
      <p:ext uri="{BB962C8B-B14F-4D97-AF65-F5344CB8AC3E}">
        <p14:creationId xmlns:p14="http://schemas.microsoft.com/office/powerpoint/2010/main" val="2184889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AAD2E-EBA9-64F1-42DE-DA96B9DF2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238" y="156754"/>
            <a:ext cx="6996600" cy="715800"/>
          </a:xfrm>
        </p:spPr>
        <p:txBody>
          <a:bodyPr/>
          <a:lstStyle/>
          <a:p>
            <a:r>
              <a:rPr lang="en-US"/>
              <a:t>Types of Analysis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3E8D0C-4062-F536-229C-97C6A87663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F1FB27F-EDCF-32A5-E07C-DD33D9CE566A}"/>
              </a:ext>
            </a:extLst>
          </p:cNvPr>
          <p:cNvSpPr txBox="1">
            <a:spLocks/>
          </p:cNvSpPr>
          <p:nvPr/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pic>
        <p:nvPicPr>
          <p:cNvPr id="10" name="Picture 9" descr="A green circle with red and yellow triangles&#10;&#10;Description automatically generated">
            <a:extLst>
              <a:ext uri="{FF2B5EF4-FFF2-40B4-BE49-F238E27FC236}">
                <a16:creationId xmlns:a16="http://schemas.microsoft.com/office/drawing/2014/main" id="{70D50336-CF24-077E-A6C3-887D6803B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85" y="2951629"/>
            <a:ext cx="2101406" cy="13311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42A5C4-B43A-38E6-8EB3-B957693F4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2" y="1060536"/>
            <a:ext cx="2113099" cy="15112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DB51EB-7ED8-C38F-2529-194D3326F1FA}"/>
              </a:ext>
            </a:extLst>
          </p:cNvPr>
          <p:cNvSpPr txBox="1"/>
          <p:nvPr/>
        </p:nvSpPr>
        <p:spPr>
          <a:xfrm>
            <a:off x="2455810" y="1053813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Ranking: </a:t>
            </a:r>
            <a:r>
              <a:rPr lang="en-US"/>
              <a:t>Who’s Best and Who’s Worst? Who’s unusual and why?</a:t>
            </a:r>
            <a:endParaRPr lang="en-US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D3ECA4-4AFC-AFF6-FB50-96F3C23A9F56}"/>
              </a:ext>
            </a:extLst>
          </p:cNvPr>
          <p:cNvSpPr txBox="1"/>
          <p:nvPr/>
        </p:nvSpPr>
        <p:spPr>
          <a:xfrm>
            <a:off x="2455809" y="3032414"/>
            <a:ext cx="1586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Scale: </a:t>
            </a:r>
            <a:r>
              <a:rPr lang="en-US"/>
              <a:t>Determine how big a problem really is.</a:t>
            </a:r>
            <a:endParaRPr lang="en-US" b="1"/>
          </a:p>
        </p:txBody>
      </p:sp>
      <p:pic>
        <p:nvPicPr>
          <p:cNvPr id="11" name="Picture 10" descr="A graph with orange and blue lines&#10;&#10;Description automatically generated">
            <a:extLst>
              <a:ext uri="{FF2B5EF4-FFF2-40B4-BE49-F238E27FC236}">
                <a16:creationId xmlns:a16="http://schemas.microsoft.com/office/drawing/2014/main" id="{21AD1A7C-F924-3DE4-429F-4A7E75A30D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9" t="2174" r="17289" b="1087"/>
          <a:stretch/>
        </p:blipFill>
        <p:spPr>
          <a:xfrm>
            <a:off x="4813199" y="986577"/>
            <a:ext cx="2344970" cy="15112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3357CA8-2CD1-5C0A-0C30-97DFBE5DBCE9}"/>
              </a:ext>
            </a:extLst>
          </p:cNvPr>
          <p:cNvSpPr txBox="1"/>
          <p:nvPr/>
        </p:nvSpPr>
        <p:spPr>
          <a:xfrm>
            <a:off x="7189220" y="1077479"/>
            <a:ext cx="158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Change: </a:t>
            </a:r>
            <a:r>
              <a:rPr lang="en-US"/>
              <a:t>Things go up, things go down, things aren’t happening.</a:t>
            </a:r>
            <a:endParaRPr lang="en-US" b="1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4E2F96C-25A9-AB1D-0E6E-662CD02483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199" y="2949712"/>
            <a:ext cx="2216903" cy="13330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F8D6D6A-05B7-651A-F674-067A63B88B05}"/>
              </a:ext>
            </a:extLst>
          </p:cNvPr>
          <p:cNvSpPr txBox="1"/>
          <p:nvPr/>
        </p:nvSpPr>
        <p:spPr>
          <a:xfrm>
            <a:off x="7189220" y="3031456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Relationships: </a:t>
            </a:r>
            <a:r>
              <a:rPr lang="en-US"/>
              <a:t>Show that two or more things are connected (or not).</a:t>
            </a:r>
            <a:endParaRPr lang="en-US" b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39EA24-B4EA-DA30-0BF7-0D0FB323C59B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437529" y="872554"/>
            <a:ext cx="48009" cy="34101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F56B5A-2958-4B7B-CFBA-E3B75D3E8D5D}"/>
              </a:ext>
            </a:extLst>
          </p:cNvPr>
          <p:cNvCxnSpPr>
            <a:cxnSpLocks/>
          </p:cNvCxnSpPr>
          <p:nvPr/>
        </p:nvCxnSpPr>
        <p:spPr>
          <a:xfrm flipV="1">
            <a:off x="117784" y="2689364"/>
            <a:ext cx="8508504" cy="806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084690"/>
      </p:ext>
    </p:extLst>
  </p:cSld>
  <p:clrMapOvr>
    <a:masterClrMapping/>
  </p:clrMapOvr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20" ma:contentTypeDescription="Create a new document." ma:contentTypeScope="" ma:versionID="8ac9fc51b0dd91a04fc298164823c506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3925d30bd079abf34ea585b55360f3e3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0875C3-661D-4635-8655-88FFF930B7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Microsoft Office PowerPoint</Application>
  <PresentationFormat>On-screen Show (16:9)</PresentationFormat>
  <Paragraphs>103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Courier New</vt:lpstr>
      <vt:lpstr>Source Sans Pro</vt:lpstr>
      <vt:lpstr>Oswald</vt:lpstr>
      <vt:lpstr>Wingdings</vt:lpstr>
      <vt:lpstr>Quince template</vt:lpstr>
      <vt:lpstr>Data for Healthy Communities: Subsetting</vt:lpstr>
      <vt:lpstr>Agenda</vt:lpstr>
      <vt:lpstr>Project Groups</vt:lpstr>
      <vt:lpstr>Discuss in groups</vt:lpstr>
      <vt:lpstr>Benefits of a Community Garden</vt:lpstr>
      <vt:lpstr>Identify Your Indicators</vt:lpstr>
      <vt:lpstr>Simplify the EJI!</vt:lpstr>
      <vt:lpstr>Simplify the EJI: Subsetting</vt:lpstr>
      <vt:lpstr>Types of Analysis</vt:lpstr>
      <vt:lpstr>Explore the EJI: Ranking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3</cp:revision>
  <dcterms:modified xsi:type="dcterms:W3CDTF">2025-03-17T16:12:49Z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